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79" r:id="rId4"/>
    <p:sldId id="266" r:id="rId5"/>
    <p:sldId id="277" r:id="rId6"/>
    <p:sldId id="274" r:id="rId7"/>
    <p:sldId id="276" r:id="rId8"/>
    <p:sldId id="278" r:id="rId9"/>
    <p:sldId id="264" r:id="rId10"/>
    <p:sldId id="265" r:id="rId11"/>
    <p:sldId id="272" r:id="rId12"/>
    <p:sldId id="258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FFA3A3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0571270-290F-491F-BAC8-C59B0A41B2C9}" type="datetimeFigureOut">
              <a:rPr lang="ru-RU" smtClean="0"/>
              <a:pPr/>
              <a:t>10.11.2024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F754C930-46DB-4B69-986C-36AC2A724D2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98CDD-C309-8B92-8543-951CB4994A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3191" y="1239715"/>
            <a:ext cx="9744809" cy="4814856"/>
          </a:xfrm>
        </p:spPr>
        <p:txBody>
          <a:bodyPr>
            <a:normAutofit fontScale="90000"/>
          </a:bodyPr>
          <a:lstStyle/>
          <a:p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Использование Технологии  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критического мышления</a:t>
            </a:r>
            <a:b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для</a:t>
            </a:r>
            <a:br>
              <a:rPr lang="ru-RU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формирования  читательской грамотности</a:t>
            </a:r>
            <a:r>
              <a:rPr lang="ru-RU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У детей </a:t>
            </a:r>
            <a:br>
              <a:rPr lang="ru-RU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80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дошкольного возраста </a:t>
            </a:r>
            <a:br>
              <a:rPr lang="ru-RU" sz="4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A50021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Подготовила</a:t>
            </a:r>
            <a:b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МБДОУ </a:t>
            </a:r>
            <a:b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Аннинский д/с ОРВ «Росток»</a:t>
            </a:r>
            <a:b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Межова  И.Н.</a:t>
            </a:r>
            <a:br>
              <a:rPr lang="ru-RU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2383" y="221942"/>
            <a:ext cx="1473695" cy="163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9831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7310186-0077-554E-2975-F6392A37F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153" y="1348033"/>
            <a:ext cx="7847318" cy="164969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  <a:defRPr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ru-RU" dirty="0">
                <a:solidFill>
                  <a:schemeClr val="tx2">
                    <a:lumMod val="10000"/>
                  </a:schemeClr>
                </a:solidFill>
              </a:rPr>
              <a:t>Синквейн – проверка, что находится у воспитанников на уровне  ассоциаций.  Используется на любом этапе изучения темы. Цель: добиться более глубокого осмысления вопроса, проверить умение детей кратко и точно выразить свои  мысли на заданную тему.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2BA9FA-5A6E-E345-ED53-A7907E890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 «Синквейн» </a:t>
            </a:r>
          </a:p>
        </p:txBody>
      </p:sp>
      <p:pic>
        <p:nvPicPr>
          <p:cNvPr id="4" name="Picture 30" descr="Picture 30"/>
          <p:cNvPicPr>
            <a:picLocks noChangeAspect="1"/>
          </p:cNvPicPr>
          <p:nvPr/>
        </p:nvPicPr>
        <p:blipFill>
          <a:blip r:embed="rId2" cstate="print"/>
          <a:srcRect l="5810" t="18051" r="12210" b="14422"/>
          <a:stretch>
            <a:fillRect/>
          </a:stretch>
        </p:blipFill>
        <p:spPr>
          <a:xfrm>
            <a:off x="426128" y="2986943"/>
            <a:ext cx="2763981" cy="1700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1C55EB-A6F9-7FBD-3A24-741C65D335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00117" y="3001794"/>
            <a:ext cx="3064466" cy="36800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137C5F-4FE8-E46C-B129-3528FAF46D7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95961" y="3080551"/>
            <a:ext cx="2672180" cy="292425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B5D569-4E99-3D63-323D-4189E837ADD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0384" y="3524435"/>
            <a:ext cx="2876366" cy="3045041"/>
          </a:xfrm>
          <a:prstGeom prst="rect">
            <a:avLst/>
          </a:prstGeom>
        </p:spPr>
      </p:pic>
      <p:pic>
        <p:nvPicPr>
          <p:cNvPr id="9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22383" y="221942"/>
            <a:ext cx="1473695" cy="163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134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4538" y="2188564"/>
            <a:ext cx="10649262" cy="39883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акцентировать внимание детей на моральных качествах героев, на мотивах  поступков героев; 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 беседе должны преобладать такие вопросы, которые требовали бы мотивации оценок;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содержание вопросов должно привлекать внимание детей к языку произведения (необходимо включать в вопросы слова и словосочетания из текста);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–избегать простых и однообразных вопросов (они не вызывают работу мысли и чувств детей).</a:t>
            </a:r>
          </a:p>
          <a:p>
            <a:pPr marL="0" indent="0">
              <a:buNone/>
            </a:pPr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685" y="514905"/>
            <a:ext cx="9694125" cy="122395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 по формированию читательской грамотности  дошкольников</a:t>
            </a:r>
          </a:p>
        </p:txBody>
      </p:sp>
      <p:pic>
        <p:nvPicPr>
          <p:cNvPr id="4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2383" y="221942"/>
            <a:ext cx="1473695" cy="1633491"/>
          </a:xfrm>
          <a:prstGeom prst="rect">
            <a:avLst/>
          </a:prstGeom>
          <a:noFill/>
        </p:spPr>
      </p:pic>
      <p:pic>
        <p:nvPicPr>
          <p:cNvPr id="5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04628" y="195309"/>
            <a:ext cx="1473695" cy="163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284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2009867-51CA-4BE8-2CAE-9D6CFA1B0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4089" y="1524000"/>
            <a:ext cx="10972800" cy="4572000"/>
          </a:xfrm>
        </p:spPr>
        <p:txBody>
          <a:bodyPr/>
          <a:lstStyle/>
          <a:p>
            <a:pPr marL="0" indent="0" algn="r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Рене Декарт французский философ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B2FE0-0FD7-3125-CC84-BFE52BE9E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«Недостаточно иметь хороший ум, </a:t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правильно его использовать»</a:t>
            </a:r>
          </a:p>
        </p:txBody>
      </p:sp>
      <p:pic>
        <p:nvPicPr>
          <p:cNvPr id="4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2384" y="221942"/>
            <a:ext cx="1428958" cy="1337917"/>
          </a:xfrm>
          <a:prstGeom prst="rect">
            <a:avLst/>
          </a:prstGeom>
          <a:noFill/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5837257-7AEE-B2FB-8DAB-4D2C640A9E5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5620" y="2369879"/>
            <a:ext cx="4602722" cy="362254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A05116F-CA3A-F077-71DB-E7387CDECCA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5344" y="2815226"/>
            <a:ext cx="4933361" cy="370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70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4380" y="869430"/>
            <a:ext cx="10409420" cy="53075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b="1" i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marL="0" indent="0" algn="ctr">
              <a:buNone/>
            </a:pPr>
            <a:endParaRPr lang="ru-RU" sz="44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48048" y="479568"/>
            <a:ext cx="1695026" cy="163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500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развивает продуктивное творческое мышление,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интеллектуальные умения,</a:t>
            </a:r>
          </a:p>
          <a:p>
            <a:pPr algn="just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учиться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  технология </a:t>
            </a:r>
            <a:b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критического мышления </a:t>
            </a:r>
          </a:p>
        </p:txBody>
      </p:sp>
      <p:pic>
        <p:nvPicPr>
          <p:cNvPr id="4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0558" y="385482"/>
            <a:ext cx="1441752" cy="1598084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28CA84-3395-8558-FE80-0EFCC74090F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8386" y="3061316"/>
            <a:ext cx="4243614" cy="325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3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561" y="355600"/>
            <a:ext cx="10887959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Приемы критического  мышления </a:t>
            </a:r>
            <a:br>
              <a:rPr lang="ru-RU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формирования  читательской грамотности</a:t>
            </a:r>
          </a:p>
        </p:txBody>
      </p:sp>
      <p:pic>
        <p:nvPicPr>
          <p:cNvPr id="10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7647" y="221943"/>
            <a:ext cx="1226267" cy="1246372"/>
          </a:xfrm>
          <a:prstGeom prst="rect">
            <a:avLst/>
          </a:prstGeom>
          <a:noFill/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D62852D0-DF25-EE90-A799-52140D8619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385011"/>
              </p:ext>
            </p:extLst>
          </p:nvPr>
        </p:nvGraphicFramePr>
        <p:xfrm>
          <a:off x="1368670" y="1681163"/>
          <a:ext cx="9194556" cy="51599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4852">
                  <a:extLst>
                    <a:ext uri="{9D8B030D-6E8A-4147-A177-3AD203B41FA5}">
                      <a16:colId xmlns:a16="http://schemas.microsoft.com/office/drawing/2014/main" val="2073956598"/>
                    </a:ext>
                  </a:extLst>
                </a:gridCol>
                <a:gridCol w="3064852">
                  <a:extLst>
                    <a:ext uri="{9D8B030D-6E8A-4147-A177-3AD203B41FA5}">
                      <a16:colId xmlns:a16="http://schemas.microsoft.com/office/drawing/2014/main" val="2078151237"/>
                    </a:ext>
                  </a:extLst>
                </a:gridCol>
                <a:gridCol w="3064852">
                  <a:extLst>
                    <a:ext uri="{9D8B030D-6E8A-4147-A177-3AD203B41FA5}">
                      <a16:colId xmlns:a16="http://schemas.microsoft.com/office/drawing/2014/main" val="4261497291"/>
                    </a:ext>
                  </a:extLst>
                </a:gridCol>
              </a:tblGrid>
              <a:tr h="13303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 этап  - вызов, побуждение (ликвидация чистого листа)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000" kern="100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этап – (реализация, осмысление)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00" dirty="0">
                          <a:solidFill>
                            <a:srgbClr val="8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Третий этап «рефлексия» -размышление»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98839843"/>
                  </a:ext>
                </a:extLst>
              </a:tr>
              <a:tr h="736417">
                <a:tc>
                  <a:txBody>
                    <a:bodyPr/>
                    <a:lstStyle/>
                    <a:p>
                      <a:pPr algn="just"/>
                      <a:r>
                        <a:rPr lang="ru-RU" sz="1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приём  «Аквариумные рыбки»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приём «Толстые и тонкие вопросы»</a:t>
                      </a:r>
                      <a:endParaRPr lang="ru-RU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 «Кластер»</a:t>
                      </a:r>
                      <a:endParaRPr lang="ru-RU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495433"/>
                  </a:ext>
                </a:extLst>
              </a:tr>
              <a:tr h="801725">
                <a:tc>
                  <a:txBody>
                    <a:bodyPr/>
                    <a:lstStyle/>
                    <a:p>
                      <a:r>
                        <a:rPr lang="ru-RU" sz="1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приём «Прогнозирование»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прием «Чтение с остановками»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«Шесть шляп мышления»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964104"/>
                  </a:ext>
                </a:extLst>
              </a:tr>
              <a:tr h="801725">
                <a:tc>
                  <a:txBody>
                    <a:bodyPr/>
                    <a:lstStyle/>
                    <a:p>
                      <a:r>
                        <a:rPr lang="ru-RU" sz="1800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приём «Корзина идей»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«Дерево предсказаний»</a:t>
                      </a: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  «Кубик Блума»</a:t>
                      </a:r>
                      <a:endParaRPr lang="ru-RU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992752"/>
                  </a:ext>
                </a:extLst>
              </a:tr>
              <a:tr h="801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«Верные – неверные  суждения»</a:t>
                      </a:r>
                      <a:endParaRPr lang="ru-RU" sz="1800" kern="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A3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прием «Верные – неверные  суждения»</a:t>
                      </a:r>
                    </a:p>
                  </a:txBody>
                  <a:tcPr marL="68580" marR="68580" marT="0" marB="0">
                    <a:solidFill>
                      <a:srgbClr val="FFA3A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b="1" kern="1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приём «Синквейн»</a:t>
                      </a:r>
                      <a:endParaRPr lang="ru-RU" sz="1800" b="1" kern="1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388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401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2813E4-E75C-EF84-6672-DA9B33E325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endParaRPr lang="ru-RU" sz="2400" b="1" dirty="0">
              <a:solidFill>
                <a:schemeClr val="tx2">
                  <a:lumMod val="10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Читательская грамотность это: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tx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-умение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понимать и использовать тексты;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-умение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размышлять о прочитанном;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-расширять знания и возможности;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-участвовать в социальной жизни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ru-RU" sz="4400" b="1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Необходимо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формировать предпосылки читательской грамотности у детей старшего дошкольного возраста </a:t>
            </a:r>
          </a:p>
          <a:p>
            <a:pPr marL="0" indent="0" algn="just">
              <a:buNone/>
            </a:pPr>
            <a:endParaRPr lang="ru-RU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5">
            <a:extLst>
              <a:ext uri="{FF2B5EF4-FFF2-40B4-BE49-F238E27FC236}">
                <a16:creationId xmlns:a16="http://schemas.microsoft.com/office/drawing/2014/main" id="{0325C74B-2097-6D08-C826-069043BE3D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651193"/>
            <a:ext cx="10515600" cy="1446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ctr">
              <a:defRPr sz="2400" b="1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lang="ru-RU" sz="4400" dirty="0">
                <a:solidFill>
                  <a:srgbClr val="C00000"/>
                </a:solidFill>
              </a:rPr>
              <a:t>Приобщение ребенка к книге - </a:t>
            </a:r>
            <a:br>
              <a:rPr lang="ru-RU" sz="4400" dirty="0">
                <a:solidFill>
                  <a:srgbClr val="C00000"/>
                </a:solidFill>
              </a:rPr>
            </a:br>
            <a:r>
              <a:rPr lang="ru-RU" sz="4400" dirty="0">
                <a:solidFill>
                  <a:srgbClr val="C00000"/>
                </a:solidFill>
              </a:rPr>
              <a:t>важная задача для педагогов ДОО</a:t>
            </a:r>
            <a:endParaRPr sz="4400" dirty="0">
              <a:solidFill>
                <a:srgbClr val="C00000"/>
              </a:solidFill>
            </a:endParaRPr>
          </a:p>
        </p:txBody>
      </p:sp>
      <p:pic>
        <p:nvPicPr>
          <p:cNvPr id="5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14807" y="356414"/>
            <a:ext cx="1473695" cy="1422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6124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CAC79B4-BAE5-B47E-0137-B0EB519CA3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62075"/>
            <a:ext cx="5124450" cy="473392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-</a:t>
            </a:r>
            <a:r>
              <a:rPr lang="ru-RU" dirty="0"/>
              <a:t> </a:t>
            </a:r>
            <a:r>
              <a:rPr lang="ru-RU" sz="2800" dirty="0">
                <a:solidFill>
                  <a:schemeClr val="bg1"/>
                </a:solidFill>
              </a:rPr>
              <a:t>нахождение и извлечение информации,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- интегрирование и интерпретирование информации,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- осмысление и оценивание информации,</a:t>
            </a:r>
          </a:p>
          <a:p>
            <a:pPr marL="0" indent="0">
              <a:buNone/>
            </a:pPr>
            <a:r>
              <a:rPr lang="ru-RU" sz="2800" dirty="0">
                <a:solidFill>
                  <a:schemeClr val="bg1"/>
                </a:solidFill>
              </a:rPr>
              <a:t>то есть  способность понимать, использовать и анализировать прочитанное. Те сведения, которые человек получает из текста, должны расширять его знания и возможности в жизни.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3E6063-6F96-E504-3451-6AD18520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38125"/>
            <a:ext cx="5410200" cy="18002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Компоненты читательской грамотности: 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7A1CD2-E5C7-3C28-4F6E-FFA0320EF244}"/>
              </a:ext>
            </a:extLst>
          </p:cNvPr>
          <p:cNvSpPr txBox="1"/>
          <p:nvPr/>
        </p:nvSpPr>
        <p:spPr>
          <a:xfrm>
            <a:off x="5810250" y="1793288"/>
            <a:ext cx="62103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  критического мышления: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63D44-6ACD-342C-EF16-E687049DA2BB}"/>
              </a:ext>
            </a:extLst>
          </p:cNvPr>
          <p:cNvSpPr txBox="1"/>
          <p:nvPr/>
        </p:nvSpPr>
        <p:spPr>
          <a:xfrm>
            <a:off x="5924550" y="1681073"/>
            <a:ext cx="6096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ru-RU" sz="18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Наблюдательность и способность к анализу,</a:t>
            </a:r>
          </a:p>
          <a:p>
            <a:pPr algn="just"/>
            <a:r>
              <a:rPr lang="ru-RU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Способность к оценке,</a:t>
            </a:r>
          </a:p>
          <a:p>
            <a:pPr algn="just"/>
            <a:r>
              <a:rPr lang="ru-RU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Ценности и эмоциональность.</a:t>
            </a:r>
          </a:p>
          <a:p>
            <a:pPr algn="just"/>
            <a:r>
              <a:rPr lang="ru-RU" sz="2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6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0241" y="221942"/>
            <a:ext cx="1535837" cy="163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4042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5D7E010-5329-933A-C929-AC5986C8F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91554"/>
            <a:ext cx="11232776" cy="4589928"/>
          </a:xfrm>
        </p:spPr>
        <p:txBody>
          <a:bodyPr>
            <a:normAutofit/>
          </a:bodyPr>
          <a:lstStyle/>
          <a:p>
            <a:pPr marL="0" indent="0">
              <a:buNone/>
            </a:pPr>
            <a:b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</a:t>
            </a:r>
            <a:b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«…прежде чем объяснить – нужно заинтересовать;</a:t>
            </a:r>
            <a:b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заставить действовать - нужно подготовить к действию;</a:t>
            </a:r>
            <a:b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обратиться к реакциям - нужно подготовить установку;</a:t>
            </a:r>
            <a:b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чем сообщить что-нибудь новое - нужно вызвать ожидание нового»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</a:t>
            </a:r>
            <a:r>
              <a:rPr lang="ru-RU" sz="24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Л.С. </a:t>
            </a:r>
            <a:r>
              <a:rPr lang="ru-RU" sz="24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Выготский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3900804-DE7F-687D-98D9-B3B11BD23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7" y="206188"/>
            <a:ext cx="10972800" cy="173915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 возможно в том случае, если оно опирается </a:t>
            </a:r>
            <a:b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интерес ребенка,  другого обучения быть не может.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C:\Users\Ольга\Рабочий стол\эмблема Росток.png">
            <a:extLst>
              <a:ext uri="{FF2B5EF4-FFF2-40B4-BE49-F238E27FC236}">
                <a16:creationId xmlns:a16="http://schemas.microsoft.com/office/drawing/2014/main" id="{7230AF39-A6F1-CD68-C561-2026FA034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79122" y="275991"/>
            <a:ext cx="1473695" cy="1364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49900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F91CB11-ED11-6BF1-F5A0-00A1365D2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743200"/>
            <a:ext cx="10972800" cy="3352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1.Выбор произведения, подготовка к анализу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2.Подготовка к восприятию текста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3.Беседа – диалог педагога с детьми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4.Разбор произведения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5.Рассматривание иллюстрации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6.Совместная игровая деятельность по мотивам произведения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851975B-1C27-FD8B-D0C5-DAB2AE38A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3985"/>
            <a:ext cx="10972800" cy="2024108"/>
          </a:xfrm>
        </p:spPr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 формирования </a:t>
            </a:r>
            <a:b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предпосылок читательской грамотности</a:t>
            </a:r>
            <a:br>
              <a:rPr lang="ru-RU" sz="4000" dirty="0"/>
            </a:br>
            <a:endParaRPr lang="ru-RU" sz="4000" dirty="0"/>
          </a:p>
        </p:txBody>
      </p:sp>
      <p:pic>
        <p:nvPicPr>
          <p:cNvPr id="4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51362" y="426129"/>
            <a:ext cx="1473695" cy="163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17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F79BA2F9-64B5-D018-A553-2369BAAF1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976" y="2114550"/>
            <a:ext cx="5619750" cy="3524249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Может быть использован на стадии вызова.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Особый вариант организации коллективного взаимодействия.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E72B873-1018-2509-0B2A-90B89A0D2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85775"/>
            <a:ext cx="10972800" cy="12192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Прием « Аквариумные рыбки»</a:t>
            </a:r>
            <a:br>
              <a:rPr lang="ru-RU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E2570F-4E49-6DBB-7CE7-7228C3D220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34691" y="3394945"/>
            <a:ext cx="3895725" cy="29217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2CC75A1-AE10-D336-18F0-C0474EF354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8586" y="2003462"/>
            <a:ext cx="3895725" cy="2921794"/>
          </a:xfrm>
          <a:prstGeom prst="rect">
            <a:avLst/>
          </a:prstGeom>
        </p:spPr>
      </p:pic>
      <p:pic>
        <p:nvPicPr>
          <p:cNvPr id="6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1564" y="284086"/>
            <a:ext cx="1473695" cy="16334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815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7F08B3-5338-BE49-2373-E512E8DEF0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63908"/>
            <a:ext cx="5322757" cy="45130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быть использован на любой из трех фаз: на стадии вызова - это вопросы до изучения темы.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осмысления - способ активной фиксации вопросов по ходу чтения, слушания, при размышлении - демонстрация понимания пройденного. 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4176B-8170-94AB-F4FD-274DF2E3F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«Тонкие и толстые вопросы»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EAEB7B-B4EA-60C6-AD93-E4BF83E70699}"/>
              </a:ext>
            </a:extLst>
          </p:cNvPr>
          <p:cNvSpPr txBox="1"/>
          <p:nvPr/>
        </p:nvSpPr>
        <p:spPr>
          <a:xfrm>
            <a:off x="6347534" y="4208016"/>
            <a:ext cx="2658991" cy="210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Тонкие вопросы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Кто….?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Что…..?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Когда….?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Может…?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Будет….?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 ли….?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15713B-495D-E2C7-E901-EC58E280133C}"/>
              </a:ext>
            </a:extLst>
          </p:cNvPr>
          <p:cNvSpPr txBox="1"/>
          <p:nvPr/>
        </p:nvSpPr>
        <p:spPr>
          <a:xfrm>
            <a:off x="9006525" y="4184551"/>
            <a:ext cx="274084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Толстые вопросы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Дай три объяснения, почему…?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Объясни, почему….?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ты так думаешь….?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чём различие….?</a:t>
            </a:r>
          </a:p>
          <a:p>
            <a:r>
              <a:rPr lang="ru-RU" b="1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Что, если….?</a:t>
            </a:r>
          </a:p>
        </p:txBody>
      </p:sp>
      <p:pic>
        <p:nvPicPr>
          <p:cNvPr id="8" name="Picture 2" descr="C:\Users\Ольга\Рабочий стол\эмблема Рост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0801" y="221942"/>
            <a:ext cx="1685278" cy="1633491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A27F9E4-51AD-BFB9-4FA6-9A4C5589F0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1371600"/>
            <a:ext cx="3609975" cy="270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971</TotalTime>
  <Words>644</Words>
  <Application>Microsoft Office PowerPoint</Application>
  <PresentationFormat>Широкоэкранный</PresentationFormat>
  <Paragraphs>90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Calibri</vt:lpstr>
      <vt:lpstr>Constantia</vt:lpstr>
      <vt:lpstr>Times New Roman</vt:lpstr>
      <vt:lpstr>Wingdings 2</vt:lpstr>
      <vt:lpstr>Бумажная</vt:lpstr>
      <vt:lpstr>Использование Технологии   критического мышления для формирования  читательской грамотности  У детей  дошкольного возраста  Подготовила воспитатель МБДОУ  Аннинский д/с ОРВ «Росток» Межова  И.Н. </vt:lpstr>
      <vt:lpstr>Интерактивная   технология  критического мышления </vt:lpstr>
      <vt:lpstr>Приемы критического  мышления  для формирования  читательской грамотности</vt:lpstr>
      <vt:lpstr>Приобщение ребенка к книге -  важная задача для педагогов ДОО</vt:lpstr>
      <vt:lpstr>Компоненты читательской грамотности:  </vt:lpstr>
      <vt:lpstr> Обучение  возможно в том случае, если оно опирается  на интерес ребенка,  другого обучения быть не может.</vt:lpstr>
      <vt:lpstr> Алгоритм формирования  предпосылок читательской грамотности </vt:lpstr>
      <vt:lpstr>Прием « Аквариумные рыбки» </vt:lpstr>
      <vt:lpstr>Приём «Тонкие и толстые вопросы»</vt:lpstr>
      <vt:lpstr>Приём  «Синквейн» </vt:lpstr>
      <vt:lpstr>Рекомендации  по формированию читательской грамотности  дошкольников</vt:lpstr>
      <vt:lpstr>«Недостаточно иметь хороший ум,  главное правильно его использовать»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Технологии развития  критического мышления У детей  дошкольного возраста   через художественную литературу.</dc:title>
  <dc:creator>Ирина Межова</dc:creator>
  <cp:lastModifiedBy>Ирина Межова</cp:lastModifiedBy>
  <cp:revision>73</cp:revision>
  <dcterms:created xsi:type="dcterms:W3CDTF">2024-02-25T08:53:37Z</dcterms:created>
  <dcterms:modified xsi:type="dcterms:W3CDTF">2024-11-10T10:31:00Z</dcterms:modified>
</cp:coreProperties>
</file>